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4"/>
  </p:notesMasterIdLst>
  <p:sldIdLst>
    <p:sldId id="1099" r:id="rId3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95290B"/>
    <a:srgbClr val="C800BE"/>
    <a:srgbClr val="E0E51B"/>
    <a:srgbClr val="53FFA1"/>
    <a:srgbClr val="FBFADD"/>
    <a:srgbClr val="FBFBDD"/>
    <a:srgbClr val="F5F6E2"/>
    <a:srgbClr val="F1F2E6"/>
    <a:srgbClr val="FFA7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C6CA6F-CF4A-4396-9E03-37FE47A66C64}" v="1" dt="2022-12-01T23:58:52.50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13" autoAdjust="0"/>
    <p:restoredTop sz="94660"/>
  </p:normalViewPr>
  <p:slideViewPr>
    <p:cSldViewPr snapToGrid="0">
      <p:cViewPr varScale="1">
        <p:scale>
          <a:sx n="93" d="100"/>
          <a:sy n="93" d="100"/>
        </p:scale>
        <p:origin x="114" y="4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5" Type="http://schemas.microsoft.com/office/2015/10/relationships/revisionInfo" Target="revisionInfo.xml"/><Relationship Id="rId4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53C6CA6F-CF4A-4396-9E03-37FE47A66C64}"/>
    <pc:docChg chg="custSel delSld modSld">
      <pc:chgData name="Wanshi Chen" userId="3a7dbef4-3474-47c6-9897-007f5734efb0" providerId="ADAL" clId="{53C6CA6F-CF4A-4396-9E03-37FE47A66C64}" dt="2022-12-01T23:59:22.843" v="17" actId="20577"/>
      <pc:docMkLst>
        <pc:docMk/>
      </pc:docMkLst>
      <pc:sldChg chg="modSp mod">
        <pc:chgData name="Wanshi Chen" userId="3a7dbef4-3474-47c6-9897-007f5734efb0" providerId="ADAL" clId="{53C6CA6F-CF4A-4396-9E03-37FE47A66C64}" dt="2022-11-28T22:40:24.662" v="10" actId="20577"/>
        <pc:sldMkLst>
          <pc:docMk/>
          <pc:sldMk cId="399343419" sldId="434"/>
        </pc:sldMkLst>
        <pc:spChg chg="mod">
          <ac:chgData name="Wanshi Chen" userId="3a7dbef4-3474-47c6-9897-007f5734efb0" providerId="ADAL" clId="{53C6CA6F-CF4A-4396-9E03-37FE47A66C64}" dt="2022-11-28T22:40:24.662" v="10" actId="20577"/>
          <ac:spMkLst>
            <pc:docMk/>
            <pc:sldMk cId="399343419" sldId="434"/>
            <ac:spMk id="3" creationId="{D0131E32-5769-4333-B8D6-800B757A4D6C}"/>
          </ac:spMkLst>
        </pc:spChg>
        <pc:spChg chg="mod">
          <ac:chgData name="Wanshi Chen" userId="3a7dbef4-3474-47c6-9897-007f5734efb0" providerId="ADAL" clId="{53C6CA6F-CF4A-4396-9E03-37FE47A66C64}" dt="2022-11-28T22:40:17.886" v="8" actId="20577"/>
          <ac:spMkLst>
            <pc:docMk/>
            <pc:sldMk cId="399343419" sldId="434"/>
            <ac:spMk id="5" creationId="{55BB95B6-96F8-4C7B-843E-16CFF3CC2E82}"/>
          </ac:spMkLst>
        </pc:spChg>
      </pc:sldChg>
      <pc:sldChg chg="modSp mod">
        <pc:chgData name="Wanshi Chen" userId="3a7dbef4-3474-47c6-9897-007f5734efb0" providerId="ADAL" clId="{53C6CA6F-CF4A-4396-9E03-37FE47A66C64}" dt="2022-12-01T23:59:22.843" v="17" actId="20577"/>
        <pc:sldMkLst>
          <pc:docMk/>
          <pc:sldMk cId="509598351" sldId="1098"/>
        </pc:sldMkLst>
        <pc:spChg chg="mod">
          <ac:chgData name="Wanshi Chen" userId="3a7dbef4-3474-47c6-9897-007f5734efb0" providerId="ADAL" clId="{53C6CA6F-CF4A-4396-9E03-37FE47A66C64}" dt="2022-12-01T23:59:22.843" v="17" actId="20577"/>
          <ac:spMkLst>
            <pc:docMk/>
            <pc:sldMk cId="509598351" sldId="1098"/>
            <ac:spMk id="3" creationId="{85903BC0-EB37-4C3E-8DD6-27F0E6CA817C}"/>
          </ac:spMkLst>
        </pc:spChg>
      </pc:sldChg>
      <pc:sldChg chg="addSp modSp">
        <pc:chgData name="Wanshi Chen" userId="3a7dbef4-3474-47c6-9897-007f5734efb0" providerId="ADAL" clId="{53C6CA6F-CF4A-4396-9E03-37FE47A66C64}" dt="2022-12-01T23:58:52.499" v="11" actId="164"/>
        <pc:sldMkLst>
          <pc:docMk/>
          <pc:sldMk cId="2317189894" sldId="1099"/>
        </pc:sldMkLst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37" creationId="{19F9BD2F-46D8-43B5-A7A0-BBB86F6215E4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38" creationId="{39B87056-FCC9-481B-AC57-CD561AF480D7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39" creationId="{45BE3D10-BD50-4C88-9AE7-1E5A4838AF4A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40" creationId="{CD7F7D34-2EA7-4ACF-A7FD-2E5343A23DAF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46" creationId="{AC412C17-1C77-4382-8AB6-D939FEC79082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47" creationId="{31CE2C8A-8C50-4CE4-9C95-82E98B21ACF5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51" creationId="{1D2D3F19-AB4A-4EF1-9A71-1EF0EFFBAF3C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66" creationId="{232EB85C-523E-4437-9E39-78648601A2BF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67" creationId="{6E1E3AF7-5AFD-48B7-9863-027B71FD149A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76" creationId="{3E544300-1C62-4C64-BDDA-AD8A416DC211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78" creationId="{11E1A3FF-1CC8-40B0-9B56-4CEA1F9A0BB1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79" creationId="{6ECB0261-3E21-4707-BFCD-FC85C9C723C6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81" creationId="{B9D1AC90-D38D-41E8-88A6-C8F718DD460E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82" creationId="{6241F520-5AB0-4CCC-986C-0BA2FC27D7A6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83" creationId="{06079E73-6931-46CD-98B8-046EE7B74102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85" creationId="{1D4A8B81-23EB-40BB-9101-E2F9C857B05F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86" creationId="{7C570551-F0AF-42C5-A13C-95FF596E7211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87" creationId="{A05FD659-A437-4631-B38D-B3D6EEB0A7AF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88" creationId="{6C08EF37-EBE9-41A4-9C7C-C4E23DB4950F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98" creationId="{CE64C879-6A22-46B8-BCBB-5CA4DB2127A3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99" creationId="{63BDA0C2-64D9-491F-A800-7AEE0B82D92A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100" creationId="{F00B3DE4-C7D4-40AB-9651-987861975B89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101" creationId="{150E296A-5118-4802-B248-3692FE1CD251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102" creationId="{83E56D68-2960-4E79-8F9D-7CA2DB6082F9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104" creationId="{B7BC3FDE-9F69-425C-B716-7212AD519B57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105" creationId="{A94B8068-CBA5-4C8B-BB1F-0451DAC90415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106" creationId="{3B12D46F-6C4B-450E-A890-187960AB59FD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107" creationId="{F8A11CB2-A800-4BAE-8198-C7BDBFEFA147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108" creationId="{55C0F344-C4E0-4265-8222-2D01927B1B57}"/>
          </ac:spMkLst>
        </pc:spChg>
        <pc:grpChg chg="add mod">
          <ac:chgData name="Wanshi Chen" userId="3a7dbef4-3474-47c6-9897-007f5734efb0" providerId="ADAL" clId="{53C6CA6F-CF4A-4396-9E03-37FE47A66C64}" dt="2022-12-01T23:58:52.499" v="11" actId="164"/>
          <ac:grpSpMkLst>
            <pc:docMk/>
            <pc:sldMk cId="2317189894" sldId="1099"/>
            <ac:grpSpMk id="3" creationId="{BC4304DE-3705-4168-949B-AA8F5859F82D}"/>
          </ac:grpSpMkLst>
        </pc:grpChg>
        <pc:grpChg chg="mod">
          <ac:chgData name="Wanshi Chen" userId="3a7dbef4-3474-47c6-9897-007f5734efb0" providerId="ADAL" clId="{53C6CA6F-CF4A-4396-9E03-37FE47A66C64}" dt="2022-12-01T23:58:52.499" v="11" actId="164"/>
          <ac:grpSpMkLst>
            <pc:docMk/>
            <pc:sldMk cId="2317189894" sldId="1099"/>
            <ac:grpSpMk id="96" creationId="{A9E4EC6A-76B8-4780-B666-F577B67FAA44}"/>
          </ac:grpSpMkLst>
        </pc:grpChg>
        <pc:cxnChg chg="mod">
          <ac:chgData name="Wanshi Chen" userId="3a7dbef4-3474-47c6-9897-007f5734efb0" providerId="ADAL" clId="{53C6CA6F-CF4A-4396-9E03-37FE47A66C64}" dt="2022-12-01T23:58:52.499" v="11" actId="164"/>
          <ac:cxnSpMkLst>
            <pc:docMk/>
            <pc:sldMk cId="2317189894" sldId="1099"/>
            <ac:cxnSpMk id="30" creationId="{E16FEF70-BECF-426F-A542-6A3A75EBD659}"/>
          </ac:cxnSpMkLst>
        </pc:cxnChg>
        <pc:cxnChg chg="mod">
          <ac:chgData name="Wanshi Chen" userId="3a7dbef4-3474-47c6-9897-007f5734efb0" providerId="ADAL" clId="{53C6CA6F-CF4A-4396-9E03-37FE47A66C64}" dt="2022-12-01T23:58:52.499" v="11" actId="164"/>
          <ac:cxnSpMkLst>
            <pc:docMk/>
            <pc:sldMk cId="2317189894" sldId="1099"/>
            <ac:cxnSpMk id="41" creationId="{442F9A2D-3051-4739-921C-863453D3D6AE}"/>
          </ac:cxnSpMkLst>
        </pc:cxnChg>
        <pc:cxnChg chg="mod">
          <ac:chgData name="Wanshi Chen" userId="3a7dbef4-3474-47c6-9897-007f5734efb0" providerId="ADAL" clId="{53C6CA6F-CF4A-4396-9E03-37FE47A66C64}" dt="2022-12-01T23:58:52.499" v="11" actId="164"/>
          <ac:cxnSpMkLst>
            <pc:docMk/>
            <pc:sldMk cId="2317189894" sldId="1099"/>
            <ac:cxnSpMk id="43" creationId="{43BF4C0B-F90D-412E-9732-9C998BCAE07D}"/>
          </ac:cxnSpMkLst>
        </pc:cxnChg>
        <pc:cxnChg chg="mod">
          <ac:chgData name="Wanshi Chen" userId="3a7dbef4-3474-47c6-9897-007f5734efb0" providerId="ADAL" clId="{53C6CA6F-CF4A-4396-9E03-37FE47A66C64}" dt="2022-12-01T23:58:52.499" v="11" actId="164"/>
          <ac:cxnSpMkLst>
            <pc:docMk/>
            <pc:sldMk cId="2317189894" sldId="1099"/>
            <ac:cxnSpMk id="50" creationId="{21D3CFBF-FA92-4B7E-BBCF-F52271A04558}"/>
          </ac:cxnSpMkLst>
        </pc:cxnChg>
      </pc:sldChg>
      <pc:sldChg chg="del">
        <pc:chgData name="Wanshi Chen" userId="3a7dbef4-3474-47c6-9897-007f5734efb0" providerId="ADAL" clId="{53C6CA6F-CF4A-4396-9E03-37FE47A66C64}" dt="2022-11-28T21:24:17.534" v="0" actId="47"/>
        <pc:sldMkLst>
          <pc:docMk/>
          <pc:sldMk cId="192210720" sldId="110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12/14/2022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=""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=""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=""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LTE-AdvancedPro_largerTM_cropped">
            <a:extLst>
              <a:ext uri="{FF2B5EF4-FFF2-40B4-BE49-F238E27FC236}">
                <a16:creationId xmlns="" xmlns:a16="http://schemas.microsoft.com/office/drawing/2014/main" id="{6966CB38-B2C8-4784-9965-4EE6E5448F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5207" y="52935"/>
            <a:ext cx="1944732" cy="126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="" xmlns:a16="http://schemas.microsoft.com/office/drawing/2014/main" id="{672E946A-07AB-4632-B3F8-4E765F4A3BA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14" y="207000"/>
            <a:ext cx="1777908" cy="1107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=""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=""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=""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BC4304DE-3705-4168-949B-AA8F5859F82D}"/>
              </a:ext>
            </a:extLst>
          </p:cNvPr>
          <p:cNvGrpSpPr/>
          <p:nvPr/>
        </p:nvGrpSpPr>
        <p:grpSpPr>
          <a:xfrm>
            <a:off x="1624841" y="1196589"/>
            <a:ext cx="11664539" cy="3645753"/>
            <a:chOff x="1624841" y="1587114"/>
            <a:chExt cx="11664539" cy="3645753"/>
          </a:xfrm>
        </p:grpSpPr>
        <p:cxnSp>
          <p:nvCxnSpPr>
            <p:cNvPr id="41" name="Straight Connector 40">
              <a:extLst>
                <a:ext uri="{FF2B5EF4-FFF2-40B4-BE49-F238E27FC236}">
                  <a16:creationId xmlns="" xmlns:a16="http://schemas.microsoft.com/office/drawing/2014/main" id="{442F9A2D-3051-4739-921C-863453D3D6A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544197" y="2307526"/>
              <a:ext cx="12351" cy="933973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stealth" w="med" len="med"/>
              <a:tailEnd type="none" w="med" len="med"/>
            </a:ln>
            <a:effectLst/>
          </p:spPr>
        </p:cxnSp>
        <p:cxnSp>
          <p:nvCxnSpPr>
            <p:cNvPr id="30" name="Straight Connector 29">
              <a:extLst>
                <a:ext uri="{FF2B5EF4-FFF2-40B4-BE49-F238E27FC236}">
                  <a16:creationId xmlns="" xmlns:a16="http://schemas.microsoft.com/office/drawing/2014/main" id="{E16FEF70-BECF-426F-A542-6A3A75EBD659}"/>
                </a:ext>
              </a:extLst>
            </p:cNvPr>
            <p:cNvCxnSpPr/>
            <p:nvPr/>
          </p:nvCxnSpPr>
          <p:spPr bwMode="auto">
            <a:xfrm>
              <a:off x="5258402" y="2383581"/>
              <a:ext cx="0" cy="211587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7" name="Star: 5 Points 36">
              <a:extLst>
                <a:ext uri="{FF2B5EF4-FFF2-40B4-BE49-F238E27FC236}">
                  <a16:creationId xmlns="" xmlns:a16="http://schemas.microsoft.com/office/drawing/2014/main" id="{19F9BD2F-46D8-43B5-A7A0-BBB86F6215E4}"/>
                </a:ext>
              </a:extLst>
            </p:cNvPr>
            <p:cNvSpPr/>
            <p:nvPr/>
          </p:nvSpPr>
          <p:spPr bwMode="auto">
            <a:xfrm>
              <a:off x="4857955" y="4168782"/>
              <a:ext cx="800895" cy="515447"/>
            </a:xfrm>
            <a:prstGeom prst="star5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="" xmlns:a16="http://schemas.microsoft.com/office/drawing/2014/main" id="{39B87056-FCC9-481B-AC57-CD561AF480D7}"/>
                </a:ext>
              </a:extLst>
            </p:cNvPr>
            <p:cNvSpPr txBox="1"/>
            <p:nvPr/>
          </p:nvSpPr>
          <p:spPr>
            <a:xfrm>
              <a:off x="4752294" y="4757848"/>
              <a:ext cx="13496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/>
                <a:t>We are here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="" xmlns:a16="http://schemas.microsoft.com/office/drawing/2014/main" id="{45BE3D10-BD50-4C88-9AE7-1E5A4838AF4A}"/>
                </a:ext>
              </a:extLst>
            </p:cNvPr>
            <p:cNvSpPr/>
            <p:nvPr/>
          </p:nvSpPr>
          <p:spPr bwMode="auto">
            <a:xfrm>
              <a:off x="1624841" y="2584439"/>
              <a:ext cx="4898597" cy="385006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SA2 </a:t>
              </a:r>
              <a:r>
                <a:rPr kumimoji="0" lang="en-US" sz="16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/ SA </a:t>
              </a:r>
              <a:r>
                <a:rPr kumimoji="0" lang="en-US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stage 2 R18</a:t>
              </a:r>
              <a:endParaRPr kumimoji="0" 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="" xmlns:a16="http://schemas.microsoft.com/office/drawing/2014/main" id="{CD7F7D34-2EA7-4ACF-A7FD-2E5343A23DAF}"/>
                </a:ext>
              </a:extLst>
            </p:cNvPr>
            <p:cNvSpPr/>
            <p:nvPr/>
          </p:nvSpPr>
          <p:spPr bwMode="auto">
            <a:xfrm>
              <a:off x="1624841" y="3617082"/>
              <a:ext cx="7773159" cy="369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b="1" dirty="0" smtClean="0">
                  <a:latin typeface="Arial" charset="0"/>
                </a:rPr>
                <a:t>3GPP SA/RAN/CT  R</a:t>
              </a:r>
              <a:r>
                <a:rPr kumimoji="0" lang="en-US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18</a:t>
              </a:r>
              <a:endParaRPr kumimoji="0" 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43" name="Straight Connector 42">
              <a:extLst>
                <a:ext uri="{FF2B5EF4-FFF2-40B4-BE49-F238E27FC236}">
                  <a16:creationId xmlns="" xmlns:a16="http://schemas.microsoft.com/office/drawing/2014/main" id="{43BF4C0B-F90D-412E-9732-9C998BCAE07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395245" y="2288844"/>
              <a:ext cx="34012" cy="190531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  <p:sp>
          <p:nvSpPr>
            <p:cNvPr id="46" name="TextBox 45">
              <a:extLst>
                <a:ext uri="{FF2B5EF4-FFF2-40B4-BE49-F238E27FC236}">
                  <a16:creationId xmlns="" xmlns:a16="http://schemas.microsoft.com/office/drawing/2014/main" id="{AC412C17-1C77-4382-8AB6-D939FEC79082}"/>
                </a:ext>
              </a:extLst>
            </p:cNvPr>
            <p:cNvSpPr txBox="1"/>
            <p:nvPr/>
          </p:nvSpPr>
          <p:spPr>
            <a:xfrm>
              <a:off x="5535749" y="3014557"/>
              <a:ext cx="1711238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i="1" dirty="0"/>
                <a:t>R18 </a:t>
              </a:r>
              <a:r>
                <a:rPr lang="en-US" sz="1200" b="1" i="1" dirty="0" smtClean="0"/>
                <a:t>SA2 </a:t>
              </a:r>
              <a:r>
                <a:rPr lang="en-US" sz="1200" b="1" i="1" dirty="0" err="1"/>
                <a:t>Func</a:t>
              </a:r>
              <a:r>
                <a:rPr lang="en-US" sz="1200" b="1" i="1" dirty="0"/>
                <a:t>. Freeze</a:t>
              </a:r>
            </a:p>
            <a:p>
              <a:pPr algn="ctr"/>
              <a:r>
                <a:rPr lang="en-US" sz="1200" b="1" i="1" u="sng" dirty="0">
                  <a:solidFill>
                    <a:srgbClr val="FF0000"/>
                  </a:solidFill>
                </a:rPr>
                <a:t>(NO CHANGE)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="" xmlns:a16="http://schemas.microsoft.com/office/drawing/2014/main" id="{31CE2C8A-8C50-4CE4-9C95-82E98B21ACF5}"/>
                </a:ext>
              </a:extLst>
            </p:cNvPr>
            <p:cNvSpPr txBox="1"/>
            <p:nvPr/>
          </p:nvSpPr>
          <p:spPr>
            <a:xfrm>
              <a:off x="8239768" y="4062822"/>
              <a:ext cx="2029829" cy="4616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i="1" dirty="0"/>
                <a:t>R18 </a:t>
              </a:r>
              <a:r>
                <a:rPr lang="en-US" sz="1200" b="1" i="1" dirty="0" smtClean="0"/>
                <a:t>Stage 3 </a:t>
              </a:r>
              <a:r>
                <a:rPr lang="en-US" sz="1200" b="1" i="1" dirty="0" err="1" smtClean="0"/>
                <a:t>Func</a:t>
              </a:r>
              <a:r>
                <a:rPr lang="en-US" sz="1200" b="1" i="1" dirty="0"/>
                <a:t>. Freeze</a:t>
              </a:r>
            </a:p>
            <a:p>
              <a:pPr algn="ctr"/>
              <a:r>
                <a:rPr lang="en-US" sz="1200" b="1" i="1" u="sng" dirty="0">
                  <a:solidFill>
                    <a:srgbClr val="FF0000"/>
                  </a:solidFill>
                </a:rPr>
                <a:t>(NO CHANGE)</a:t>
              </a:r>
            </a:p>
          </p:txBody>
        </p:sp>
        <p:cxnSp>
          <p:nvCxnSpPr>
            <p:cNvPr id="50" name="Straight Connector 49">
              <a:extLst>
                <a:ext uri="{FF2B5EF4-FFF2-40B4-BE49-F238E27FC236}">
                  <a16:creationId xmlns="" xmlns:a16="http://schemas.microsoft.com/office/drawing/2014/main" id="{21D3CFBF-FA92-4B7E-BBCF-F52271A04558}"/>
                </a:ext>
              </a:extLst>
            </p:cNvPr>
            <p:cNvCxnSpPr>
              <a:cxnSpLocks/>
              <a:endCxn id="51" idx="0"/>
            </p:cNvCxnSpPr>
            <p:nvPr/>
          </p:nvCxnSpPr>
          <p:spPr bwMode="auto">
            <a:xfrm>
              <a:off x="10415400" y="2280638"/>
              <a:ext cx="34934" cy="2490564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  <p:sp>
          <p:nvSpPr>
            <p:cNvPr id="51" name="TextBox 50">
              <a:extLst>
                <a:ext uri="{FF2B5EF4-FFF2-40B4-BE49-F238E27FC236}">
                  <a16:creationId xmlns="" xmlns:a16="http://schemas.microsoft.com/office/drawing/2014/main" id="{1D2D3F19-AB4A-4EF1-9A71-1EF0EFFBAF3C}"/>
                </a:ext>
              </a:extLst>
            </p:cNvPr>
            <p:cNvSpPr txBox="1"/>
            <p:nvPr/>
          </p:nvSpPr>
          <p:spPr>
            <a:xfrm>
              <a:off x="9572785" y="4771202"/>
              <a:ext cx="1755098" cy="46166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i="1" u="sng" dirty="0"/>
                <a:t>R18 </a:t>
              </a:r>
              <a:r>
                <a:rPr lang="en-US" sz="1200" b="1" i="1" u="sng" dirty="0" smtClean="0"/>
                <a:t>Code </a:t>
              </a:r>
              <a:r>
                <a:rPr lang="en-US" sz="1200" b="1" i="1" u="sng" dirty="0"/>
                <a:t>Freeze</a:t>
              </a:r>
            </a:p>
            <a:p>
              <a:pPr algn="ctr"/>
              <a:r>
                <a:rPr lang="en-US" sz="1200" b="1" i="1" u="sng" dirty="0">
                  <a:solidFill>
                    <a:srgbClr val="FF0000"/>
                  </a:solidFill>
                </a:rPr>
                <a:t>(NO CHANGE)</a:t>
              </a:r>
            </a:p>
          </p:txBody>
        </p:sp>
        <p:sp>
          <p:nvSpPr>
            <p:cNvPr id="66" name="Rectangle 65">
              <a:extLst>
                <a:ext uri="{FF2B5EF4-FFF2-40B4-BE49-F238E27FC236}">
                  <a16:creationId xmlns="" xmlns:a16="http://schemas.microsoft.com/office/drawing/2014/main" id="{232EB85C-523E-4437-9E39-78648601A2BF}"/>
                </a:ext>
              </a:extLst>
            </p:cNvPr>
            <p:cNvSpPr/>
            <p:nvPr/>
          </p:nvSpPr>
          <p:spPr bwMode="auto">
            <a:xfrm>
              <a:off x="6559159" y="2584331"/>
              <a:ext cx="932252" cy="385113"/>
            </a:xfrm>
            <a:prstGeom prst="rect">
              <a:avLst/>
            </a:prstGeom>
            <a:pattFill prst="pct70">
              <a:fgClr>
                <a:srgbClr val="FFC000"/>
              </a:fgClr>
              <a:bgClr>
                <a:schemeClr val="bg1"/>
              </a:bgClr>
            </a:patt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</a:rPr>
                <a:t>R18 </a:t>
              </a:r>
              <a:r>
                <a:rPr kumimoji="0" lang="en-US" sz="1200" b="1" i="0" u="none" strike="noStrike" cap="none" normalizeH="0" baseline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</a:rPr>
                <a:t>Maint</a:t>
              </a:r>
              <a:endPara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endParaRP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000" b="1" dirty="0" smtClean="0">
                  <a:solidFill>
                    <a:srgbClr val="FF0000"/>
                  </a:solidFill>
                  <a:latin typeface="Arial" charset="0"/>
                </a:rPr>
                <a:t>+Exceptions</a:t>
              </a:r>
              <a:endParaRPr kumimoji="0" lang="en-US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="" xmlns:a16="http://schemas.microsoft.com/office/drawing/2014/main" id="{6E1E3AF7-5AFD-48B7-9863-027B71FD149A}"/>
                </a:ext>
              </a:extLst>
            </p:cNvPr>
            <p:cNvSpPr/>
            <p:nvPr/>
          </p:nvSpPr>
          <p:spPr bwMode="auto">
            <a:xfrm>
              <a:off x="9431868" y="3620234"/>
              <a:ext cx="965460" cy="368978"/>
            </a:xfrm>
            <a:prstGeom prst="rect">
              <a:avLst/>
            </a:prstGeom>
            <a:pattFill prst="pct70">
              <a:fgClr>
                <a:srgbClr val="FFC000"/>
              </a:fgClr>
              <a:bgClr>
                <a:schemeClr val="bg1"/>
              </a:bgClr>
            </a:patt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</a:rPr>
                <a:t>R18 </a:t>
              </a:r>
              <a:r>
                <a:rPr kumimoji="0" lang="en-US" sz="1200" b="1" i="0" u="none" strike="noStrike" cap="none" normalizeH="0" baseline="0" dirty="0" err="1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</a:rPr>
                <a:t>Maint</a:t>
              </a:r>
              <a:endParaRPr kumimoji="0" lang="en-US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endParaRPr>
            </a:p>
          </p:txBody>
        </p:sp>
        <p:grpSp>
          <p:nvGrpSpPr>
            <p:cNvPr id="96" name="Group 95">
              <a:extLst>
                <a:ext uri="{FF2B5EF4-FFF2-40B4-BE49-F238E27FC236}">
                  <a16:creationId xmlns="" xmlns:a16="http://schemas.microsoft.com/office/drawing/2014/main" id="{A9E4EC6A-76B8-4780-B666-F577B67FAA44}"/>
                </a:ext>
              </a:extLst>
            </p:cNvPr>
            <p:cNvGrpSpPr/>
            <p:nvPr/>
          </p:nvGrpSpPr>
          <p:grpSpPr>
            <a:xfrm>
              <a:off x="1624841" y="1587114"/>
              <a:ext cx="3896235" cy="701898"/>
              <a:chOff x="1624841" y="1587114"/>
              <a:chExt cx="3896235" cy="701898"/>
            </a:xfrm>
          </p:grpSpPr>
          <p:sp>
            <p:nvSpPr>
              <p:cNvPr id="90" name="Rectangle 89">
                <a:extLst>
                  <a:ext uri="{FF2B5EF4-FFF2-40B4-BE49-F238E27FC236}">
                    <a16:creationId xmlns="" xmlns:a16="http://schemas.microsoft.com/office/drawing/2014/main" id="{5F69CE14-C646-443F-A140-59EE003F1266}"/>
                  </a:ext>
                </a:extLst>
              </p:cNvPr>
              <p:cNvSpPr/>
              <p:nvPr/>
            </p:nvSpPr>
            <p:spPr bwMode="auto">
              <a:xfrm>
                <a:off x="1624841" y="1587114"/>
                <a:ext cx="3896235" cy="363819"/>
              </a:xfrm>
              <a:prstGeom prst="rect">
                <a:avLst/>
              </a:prstGeom>
              <a:solidFill>
                <a:srgbClr val="CC00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000" b="1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Arial" charset="0"/>
                  </a:rPr>
                  <a:t>2022</a:t>
                </a:r>
              </a:p>
            </p:txBody>
          </p:sp>
          <p:sp>
            <p:nvSpPr>
              <p:cNvPr id="91" name="Rectangle 90">
                <a:extLst>
                  <a:ext uri="{FF2B5EF4-FFF2-40B4-BE49-F238E27FC236}">
                    <a16:creationId xmlns="" xmlns:a16="http://schemas.microsoft.com/office/drawing/2014/main" id="{3EB2B6C0-19CF-41A9-981B-02B27C0C9992}"/>
                  </a:ext>
                </a:extLst>
              </p:cNvPr>
              <p:cNvSpPr/>
              <p:nvPr/>
            </p:nvSpPr>
            <p:spPr bwMode="auto">
              <a:xfrm>
                <a:off x="1624841" y="1950933"/>
                <a:ext cx="1026513" cy="338079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Q1</a:t>
                </a:r>
              </a:p>
            </p:txBody>
          </p:sp>
          <p:sp>
            <p:nvSpPr>
              <p:cNvPr id="92" name="Rectangle 91">
                <a:extLst>
                  <a:ext uri="{FF2B5EF4-FFF2-40B4-BE49-F238E27FC236}">
                    <a16:creationId xmlns="" xmlns:a16="http://schemas.microsoft.com/office/drawing/2014/main" id="{0E0800E7-E394-4CFC-91EB-A1E96E6C40BF}"/>
                  </a:ext>
                </a:extLst>
              </p:cNvPr>
              <p:cNvSpPr/>
              <p:nvPr/>
            </p:nvSpPr>
            <p:spPr bwMode="auto">
              <a:xfrm>
                <a:off x="2651355" y="1946998"/>
                <a:ext cx="911521" cy="338079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Q2</a:t>
                </a:r>
              </a:p>
            </p:txBody>
          </p:sp>
          <p:sp>
            <p:nvSpPr>
              <p:cNvPr id="93" name="Rectangle 92">
                <a:extLst>
                  <a:ext uri="{FF2B5EF4-FFF2-40B4-BE49-F238E27FC236}">
                    <a16:creationId xmlns="" xmlns:a16="http://schemas.microsoft.com/office/drawing/2014/main" id="{4CCC6B63-D573-4172-9AE8-8893E002384F}"/>
                  </a:ext>
                </a:extLst>
              </p:cNvPr>
              <p:cNvSpPr/>
              <p:nvPr/>
            </p:nvSpPr>
            <p:spPr bwMode="auto">
              <a:xfrm>
                <a:off x="3559579" y="1950930"/>
                <a:ext cx="952930" cy="338079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Q3</a:t>
                </a:r>
              </a:p>
            </p:txBody>
          </p:sp>
          <p:sp>
            <p:nvSpPr>
              <p:cNvPr id="94" name="Rectangle 93">
                <a:extLst>
                  <a:ext uri="{FF2B5EF4-FFF2-40B4-BE49-F238E27FC236}">
                    <a16:creationId xmlns="" xmlns:a16="http://schemas.microsoft.com/office/drawing/2014/main" id="{B53489C8-6F8F-4F2A-B6B8-F0CB0DCD0F53}"/>
                  </a:ext>
                </a:extLst>
              </p:cNvPr>
              <p:cNvSpPr/>
              <p:nvPr/>
            </p:nvSpPr>
            <p:spPr bwMode="auto">
              <a:xfrm>
                <a:off x="4518544" y="1950932"/>
                <a:ext cx="1002517" cy="338077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Q4</a:t>
                </a:r>
              </a:p>
            </p:txBody>
          </p:sp>
        </p:grpSp>
        <p:sp>
          <p:nvSpPr>
            <p:cNvPr id="98" name="Rectangle 97">
              <a:extLst>
                <a:ext uri="{FF2B5EF4-FFF2-40B4-BE49-F238E27FC236}">
                  <a16:creationId xmlns="" xmlns:a16="http://schemas.microsoft.com/office/drawing/2014/main" id="{CE64C879-6A22-46B8-BCBB-5CA4DB2127A3}"/>
                </a:ext>
              </a:extLst>
            </p:cNvPr>
            <p:cNvSpPr/>
            <p:nvPr/>
          </p:nvSpPr>
          <p:spPr bwMode="auto">
            <a:xfrm>
              <a:off x="5496925" y="1590881"/>
              <a:ext cx="3896235" cy="363819"/>
            </a:xfrm>
            <a:prstGeom prst="rect">
              <a:avLst/>
            </a:prstGeom>
            <a:solidFill>
              <a:srgbClr val="CC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</a:rPr>
                <a:t>2023</a:t>
              </a:r>
            </a:p>
          </p:txBody>
        </p:sp>
        <p:sp>
          <p:nvSpPr>
            <p:cNvPr id="99" name="Rectangle 98">
              <a:extLst>
                <a:ext uri="{FF2B5EF4-FFF2-40B4-BE49-F238E27FC236}">
                  <a16:creationId xmlns="" xmlns:a16="http://schemas.microsoft.com/office/drawing/2014/main" id="{63BDA0C2-64D9-491F-A800-7AEE0B82D92A}"/>
                </a:ext>
              </a:extLst>
            </p:cNvPr>
            <p:cNvSpPr/>
            <p:nvPr/>
          </p:nvSpPr>
          <p:spPr bwMode="auto">
            <a:xfrm>
              <a:off x="5496925" y="1944761"/>
              <a:ext cx="1026513" cy="3380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Q1</a:t>
              </a: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="" xmlns:a16="http://schemas.microsoft.com/office/drawing/2014/main" id="{F00B3DE4-C7D4-40AB-9651-987861975B89}"/>
                </a:ext>
              </a:extLst>
            </p:cNvPr>
            <p:cNvSpPr/>
            <p:nvPr/>
          </p:nvSpPr>
          <p:spPr bwMode="auto">
            <a:xfrm>
              <a:off x="6523439" y="1950765"/>
              <a:ext cx="911521" cy="3380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Q2</a:t>
              </a: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="" xmlns:a16="http://schemas.microsoft.com/office/drawing/2014/main" id="{150E296A-5118-4802-B248-3692FE1CD251}"/>
                </a:ext>
              </a:extLst>
            </p:cNvPr>
            <p:cNvSpPr/>
            <p:nvPr/>
          </p:nvSpPr>
          <p:spPr bwMode="auto">
            <a:xfrm>
              <a:off x="7431663" y="1944758"/>
              <a:ext cx="952930" cy="3380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Q3</a:t>
              </a: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="" xmlns:a16="http://schemas.microsoft.com/office/drawing/2014/main" id="{83E56D68-2960-4E79-8F9D-7CA2DB6082F9}"/>
                </a:ext>
              </a:extLst>
            </p:cNvPr>
            <p:cNvSpPr/>
            <p:nvPr/>
          </p:nvSpPr>
          <p:spPr bwMode="auto">
            <a:xfrm>
              <a:off x="8390628" y="1944760"/>
              <a:ext cx="1002517" cy="33807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Q4</a:t>
              </a: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="" xmlns:a16="http://schemas.microsoft.com/office/drawing/2014/main" id="{B7BC3FDE-9F69-425C-B716-7212AD519B57}"/>
                </a:ext>
              </a:extLst>
            </p:cNvPr>
            <p:cNvSpPr/>
            <p:nvPr/>
          </p:nvSpPr>
          <p:spPr bwMode="auto">
            <a:xfrm>
              <a:off x="9393145" y="1591934"/>
              <a:ext cx="3896235" cy="363819"/>
            </a:xfrm>
            <a:prstGeom prst="rect">
              <a:avLst/>
            </a:prstGeom>
            <a:solidFill>
              <a:srgbClr val="CC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</a:rPr>
                <a:t>2024</a:t>
              </a: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="" xmlns:a16="http://schemas.microsoft.com/office/drawing/2014/main" id="{A94B8068-CBA5-4C8B-BB1F-0451DAC90415}"/>
                </a:ext>
              </a:extLst>
            </p:cNvPr>
            <p:cNvSpPr/>
            <p:nvPr/>
          </p:nvSpPr>
          <p:spPr bwMode="auto">
            <a:xfrm>
              <a:off x="9393145" y="1945814"/>
              <a:ext cx="1026513" cy="3380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Q1</a:t>
              </a:r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="" xmlns:a16="http://schemas.microsoft.com/office/drawing/2014/main" id="{3B12D46F-6C4B-450E-A890-187960AB59FD}"/>
                </a:ext>
              </a:extLst>
            </p:cNvPr>
            <p:cNvSpPr/>
            <p:nvPr/>
          </p:nvSpPr>
          <p:spPr bwMode="auto">
            <a:xfrm>
              <a:off x="10419659" y="1951818"/>
              <a:ext cx="911521" cy="3380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Q2</a:t>
              </a: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="" xmlns:a16="http://schemas.microsoft.com/office/drawing/2014/main" id="{F8A11CB2-A800-4BAE-8198-C7BDBFEFA147}"/>
                </a:ext>
              </a:extLst>
            </p:cNvPr>
            <p:cNvSpPr/>
            <p:nvPr/>
          </p:nvSpPr>
          <p:spPr bwMode="auto">
            <a:xfrm>
              <a:off x="11327883" y="1945811"/>
              <a:ext cx="952930" cy="3380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Q3</a:t>
              </a: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="" xmlns:a16="http://schemas.microsoft.com/office/drawing/2014/main" id="{55C0F344-C4E0-4265-8222-2D01927B1B57}"/>
                </a:ext>
              </a:extLst>
            </p:cNvPr>
            <p:cNvSpPr/>
            <p:nvPr/>
          </p:nvSpPr>
          <p:spPr bwMode="auto">
            <a:xfrm>
              <a:off x="12286848" y="1945813"/>
              <a:ext cx="1002517" cy="33807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Q4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2761" y="63098"/>
            <a:ext cx="12361997" cy="1143000"/>
          </a:xfrm>
        </p:spPr>
        <p:txBody>
          <a:bodyPr/>
          <a:lstStyle/>
          <a:p>
            <a:r>
              <a:rPr lang="en-US" dirty="0" smtClean="0"/>
              <a:t>SA Proposal for 3GPP Rel-18 Timeline</a:t>
            </a:r>
            <a:endParaRPr lang="en-US" dirty="0"/>
          </a:p>
        </p:txBody>
      </p:sp>
      <p:sp>
        <p:nvSpPr>
          <p:cNvPr id="20" name="Rectangle 1">
            <a:extLst>
              <a:ext uri="{FF2B5EF4-FFF2-40B4-BE49-F238E27FC236}">
                <a16:creationId xmlns="" xmlns:a16="http://schemas.microsoft.com/office/drawing/2014/main" id="{A53D87C3-0444-46C9-937C-B2C87553A2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0319" y="3613666"/>
            <a:ext cx="1499552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70612" y="4809250"/>
            <a:ext cx="1121717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R18 SA2 Maintenance Phase (Q2/2023):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Exception Sheets can be approved in in March/23 </a:t>
            </a:r>
            <a:r>
              <a:rPr lang="en-US" b="1" i="1" dirty="0" smtClean="0"/>
              <a:t>by consensus</a:t>
            </a:r>
            <a:r>
              <a:rPr lang="en-US" dirty="0" smtClean="0"/>
              <a:t> – based on those Cat B/C CRs are possible in Q2/23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Besides that: only Cat F CRs.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This gives CT clear overview what is already stable and what is still open at the end of March 2023 plenaries.</a:t>
            </a:r>
          </a:p>
          <a:p>
            <a:pPr marL="285750" indent="-285750">
              <a:buFontTx/>
              <a:buChar char="-"/>
            </a:pPr>
            <a:endParaRPr lang="en-US" dirty="0"/>
          </a:p>
          <a:p>
            <a:r>
              <a:rPr lang="en-US" dirty="0" smtClean="0"/>
              <a:t>Handling of Q1/2024 Maintenance Phase can be defined by CT and RAN individually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718989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50608</TotalTime>
  <Words>136</Words>
  <Application>Microsoft Office PowerPoint</Application>
  <PresentationFormat>Custom</PresentationFormat>
  <Paragraphs>35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Arial</vt:lpstr>
      <vt:lpstr>Calibri</vt:lpstr>
      <vt:lpstr>Nokia Pure Headline Ultra Light</vt:lpstr>
      <vt:lpstr>Nokia Pure Text</vt:lpstr>
      <vt:lpstr>Nokia Pure Text Light</vt:lpstr>
      <vt:lpstr>Times New Roman</vt:lpstr>
      <vt:lpstr>Wingdings</vt:lpstr>
      <vt:lpstr>Nokia White Master with headline</vt:lpstr>
      <vt:lpstr>2_Office Theme</vt:lpstr>
      <vt:lpstr>SA Proposal for 3GPP Rel-18 Timeline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Georg Mayer</cp:lastModifiedBy>
  <cp:revision>639</cp:revision>
  <dcterms:created xsi:type="dcterms:W3CDTF">2018-05-24T11:49:12Z</dcterms:created>
  <dcterms:modified xsi:type="dcterms:W3CDTF">2022-12-14T11:32:40Z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1670934726</vt:lpwstr>
  </property>
</Properties>
</file>